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1" d="100"/>
          <a:sy n="101" d="100"/>
        </p:scale>
        <p:origin x="91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AE0C9-70A9-19AD-9367-B7A8DA594F9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B07C9E72-F422-20C1-E2B8-D164028CDC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81BF83D5-0E61-58E1-B22B-4F7E6CA18C7B}"/>
              </a:ext>
            </a:extLst>
          </p:cNvPr>
          <p:cNvSpPr>
            <a:spLocks noGrp="1"/>
          </p:cNvSpPr>
          <p:nvPr>
            <p:ph type="dt" sz="half" idx="10"/>
          </p:nvPr>
        </p:nvSpPr>
        <p:spPr/>
        <p:txBody>
          <a:bodyPr/>
          <a:lstStyle/>
          <a:p>
            <a:fld id="{602CF841-A99E-45F0-BDB9-552411508BE5}" type="datetimeFigureOut">
              <a:rPr lang="en-GB" smtClean="0"/>
              <a:t>28/01/2026</a:t>
            </a:fld>
            <a:endParaRPr lang="en-GB" dirty="0"/>
          </a:p>
        </p:txBody>
      </p:sp>
      <p:sp>
        <p:nvSpPr>
          <p:cNvPr id="5" name="Footer Placeholder 4">
            <a:extLst>
              <a:ext uri="{FF2B5EF4-FFF2-40B4-BE49-F238E27FC236}">
                <a16:creationId xmlns:a16="http://schemas.microsoft.com/office/drawing/2014/main" id="{99019563-71D2-E74C-F8F1-33303CA0611F}"/>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C83673B6-6D69-C0E8-B8F7-59D4B34D4C23}"/>
              </a:ext>
            </a:extLst>
          </p:cNvPr>
          <p:cNvSpPr>
            <a:spLocks noGrp="1"/>
          </p:cNvSpPr>
          <p:nvPr>
            <p:ph type="sldNum" sz="quarter" idx="12"/>
          </p:nvPr>
        </p:nvSpPr>
        <p:spPr/>
        <p:txBody>
          <a:bodyPr/>
          <a:lstStyle/>
          <a:p>
            <a:fld id="{E41CAD65-1015-4F09-9180-E2CCC9F55B81}" type="slidenum">
              <a:rPr lang="en-GB" smtClean="0"/>
              <a:t>‹#›</a:t>
            </a:fld>
            <a:endParaRPr lang="en-GB" dirty="0"/>
          </a:p>
        </p:txBody>
      </p:sp>
    </p:spTree>
    <p:extLst>
      <p:ext uri="{BB962C8B-B14F-4D97-AF65-F5344CB8AC3E}">
        <p14:creationId xmlns:p14="http://schemas.microsoft.com/office/powerpoint/2010/main" val="750693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870E8-7B23-B8CB-3F7E-D1A9C650B701}"/>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5B470A3F-4997-3310-EB75-6F273CA181D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A4B7FBE-4B41-32E9-2273-50AB9DC58DA9}"/>
              </a:ext>
            </a:extLst>
          </p:cNvPr>
          <p:cNvSpPr>
            <a:spLocks noGrp="1"/>
          </p:cNvSpPr>
          <p:nvPr>
            <p:ph type="dt" sz="half" idx="10"/>
          </p:nvPr>
        </p:nvSpPr>
        <p:spPr/>
        <p:txBody>
          <a:bodyPr/>
          <a:lstStyle/>
          <a:p>
            <a:fld id="{602CF841-A99E-45F0-BDB9-552411508BE5}" type="datetimeFigureOut">
              <a:rPr lang="en-GB" smtClean="0"/>
              <a:t>28/01/2026</a:t>
            </a:fld>
            <a:endParaRPr lang="en-GB" dirty="0"/>
          </a:p>
        </p:txBody>
      </p:sp>
      <p:sp>
        <p:nvSpPr>
          <p:cNvPr id="5" name="Footer Placeholder 4">
            <a:extLst>
              <a:ext uri="{FF2B5EF4-FFF2-40B4-BE49-F238E27FC236}">
                <a16:creationId xmlns:a16="http://schemas.microsoft.com/office/drawing/2014/main" id="{C1E3649B-8B90-64E5-4E91-FB5962EC7969}"/>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D580B8E-4BB0-81A5-E580-0347779C1E73}"/>
              </a:ext>
            </a:extLst>
          </p:cNvPr>
          <p:cNvSpPr>
            <a:spLocks noGrp="1"/>
          </p:cNvSpPr>
          <p:nvPr>
            <p:ph type="sldNum" sz="quarter" idx="12"/>
          </p:nvPr>
        </p:nvSpPr>
        <p:spPr/>
        <p:txBody>
          <a:bodyPr/>
          <a:lstStyle/>
          <a:p>
            <a:fld id="{E41CAD65-1015-4F09-9180-E2CCC9F55B81}" type="slidenum">
              <a:rPr lang="en-GB" smtClean="0"/>
              <a:t>‹#›</a:t>
            </a:fld>
            <a:endParaRPr lang="en-GB" dirty="0"/>
          </a:p>
        </p:txBody>
      </p:sp>
    </p:spTree>
    <p:extLst>
      <p:ext uri="{BB962C8B-B14F-4D97-AF65-F5344CB8AC3E}">
        <p14:creationId xmlns:p14="http://schemas.microsoft.com/office/powerpoint/2010/main" val="797881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0333DA-B9C0-E795-3338-68A39ACD7C89}"/>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978A14CC-5496-5EBC-1552-F25F094E8EE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D3DDCB2-3229-3D42-1B06-363BD6D45293}"/>
              </a:ext>
            </a:extLst>
          </p:cNvPr>
          <p:cNvSpPr>
            <a:spLocks noGrp="1"/>
          </p:cNvSpPr>
          <p:nvPr>
            <p:ph type="dt" sz="half" idx="10"/>
          </p:nvPr>
        </p:nvSpPr>
        <p:spPr/>
        <p:txBody>
          <a:bodyPr/>
          <a:lstStyle/>
          <a:p>
            <a:fld id="{602CF841-A99E-45F0-BDB9-552411508BE5}" type="datetimeFigureOut">
              <a:rPr lang="en-GB" smtClean="0"/>
              <a:t>28/01/2026</a:t>
            </a:fld>
            <a:endParaRPr lang="en-GB" dirty="0"/>
          </a:p>
        </p:txBody>
      </p:sp>
      <p:sp>
        <p:nvSpPr>
          <p:cNvPr id="5" name="Footer Placeholder 4">
            <a:extLst>
              <a:ext uri="{FF2B5EF4-FFF2-40B4-BE49-F238E27FC236}">
                <a16:creationId xmlns:a16="http://schemas.microsoft.com/office/drawing/2014/main" id="{2D27DADE-DF16-8C20-188B-4EB4D1C385D1}"/>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33F0B8B-47D4-C1A0-57AE-A97540382F2A}"/>
              </a:ext>
            </a:extLst>
          </p:cNvPr>
          <p:cNvSpPr>
            <a:spLocks noGrp="1"/>
          </p:cNvSpPr>
          <p:nvPr>
            <p:ph type="sldNum" sz="quarter" idx="12"/>
          </p:nvPr>
        </p:nvSpPr>
        <p:spPr/>
        <p:txBody>
          <a:bodyPr/>
          <a:lstStyle/>
          <a:p>
            <a:fld id="{E41CAD65-1015-4F09-9180-E2CCC9F55B81}" type="slidenum">
              <a:rPr lang="en-GB" smtClean="0"/>
              <a:t>‹#›</a:t>
            </a:fld>
            <a:endParaRPr lang="en-GB" dirty="0"/>
          </a:p>
        </p:txBody>
      </p:sp>
    </p:spTree>
    <p:extLst>
      <p:ext uri="{BB962C8B-B14F-4D97-AF65-F5344CB8AC3E}">
        <p14:creationId xmlns:p14="http://schemas.microsoft.com/office/powerpoint/2010/main" val="1958148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B3366-FE5D-73F5-3931-5A6F3BCB1D7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B1E02EBB-3C26-9918-FA43-D2E76CFB62E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194CA01-FA9E-2C20-2132-311473E8430D}"/>
              </a:ext>
            </a:extLst>
          </p:cNvPr>
          <p:cNvSpPr>
            <a:spLocks noGrp="1"/>
          </p:cNvSpPr>
          <p:nvPr>
            <p:ph type="dt" sz="half" idx="10"/>
          </p:nvPr>
        </p:nvSpPr>
        <p:spPr/>
        <p:txBody>
          <a:bodyPr/>
          <a:lstStyle/>
          <a:p>
            <a:fld id="{602CF841-A99E-45F0-BDB9-552411508BE5}" type="datetimeFigureOut">
              <a:rPr lang="en-GB" smtClean="0"/>
              <a:t>28/01/2026</a:t>
            </a:fld>
            <a:endParaRPr lang="en-GB" dirty="0"/>
          </a:p>
        </p:txBody>
      </p:sp>
      <p:sp>
        <p:nvSpPr>
          <p:cNvPr id="5" name="Footer Placeholder 4">
            <a:extLst>
              <a:ext uri="{FF2B5EF4-FFF2-40B4-BE49-F238E27FC236}">
                <a16:creationId xmlns:a16="http://schemas.microsoft.com/office/drawing/2014/main" id="{7208033A-5E71-B7E7-5BD1-2FCAFD8F1E57}"/>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CCB66E64-F10D-6098-ABE5-2B3C7E965839}"/>
              </a:ext>
            </a:extLst>
          </p:cNvPr>
          <p:cNvSpPr>
            <a:spLocks noGrp="1"/>
          </p:cNvSpPr>
          <p:nvPr>
            <p:ph type="sldNum" sz="quarter" idx="12"/>
          </p:nvPr>
        </p:nvSpPr>
        <p:spPr/>
        <p:txBody>
          <a:bodyPr/>
          <a:lstStyle/>
          <a:p>
            <a:fld id="{E41CAD65-1015-4F09-9180-E2CCC9F55B81}" type="slidenum">
              <a:rPr lang="en-GB" smtClean="0"/>
              <a:t>‹#›</a:t>
            </a:fld>
            <a:endParaRPr lang="en-GB" dirty="0"/>
          </a:p>
        </p:txBody>
      </p:sp>
    </p:spTree>
    <p:extLst>
      <p:ext uri="{BB962C8B-B14F-4D97-AF65-F5344CB8AC3E}">
        <p14:creationId xmlns:p14="http://schemas.microsoft.com/office/powerpoint/2010/main" val="4196802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FFC49-DEDC-FEC8-43CE-65C7869F2F7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E90A2221-1AA9-C140-3AE9-4457E7E8625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52DC370-CD3A-EEA9-D227-F84AE0897B9B}"/>
              </a:ext>
            </a:extLst>
          </p:cNvPr>
          <p:cNvSpPr>
            <a:spLocks noGrp="1"/>
          </p:cNvSpPr>
          <p:nvPr>
            <p:ph type="dt" sz="half" idx="10"/>
          </p:nvPr>
        </p:nvSpPr>
        <p:spPr/>
        <p:txBody>
          <a:bodyPr/>
          <a:lstStyle/>
          <a:p>
            <a:fld id="{602CF841-A99E-45F0-BDB9-552411508BE5}" type="datetimeFigureOut">
              <a:rPr lang="en-GB" smtClean="0"/>
              <a:t>28/01/2026</a:t>
            </a:fld>
            <a:endParaRPr lang="en-GB" dirty="0"/>
          </a:p>
        </p:txBody>
      </p:sp>
      <p:sp>
        <p:nvSpPr>
          <p:cNvPr id="5" name="Footer Placeholder 4">
            <a:extLst>
              <a:ext uri="{FF2B5EF4-FFF2-40B4-BE49-F238E27FC236}">
                <a16:creationId xmlns:a16="http://schemas.microsoft.com/office/drawing/2014/main" id="{078D5665-8B10-A118-4448-4B454E1A74A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9429846-C10B-1C48-E9A9-28536C815DBA}"/>
              </a:ext>
            </a:extLst>
          </p:cNvPr>
          <p:cNvSpPr>
            <a:spLocks noGrp="1"/>
          </p:cNvSpPr>
          <p:nvPr>
            <p:ph type="sldNum" sz="quarter" idx="12"/>
          </p:nvPr>
        </p:nvSpPr>
        <p:spPr/>
        <p:txBody>
          <a:bodyPr/>
          <a:lstStyle/>
          <a:p>
            <a:fld id="{E41CAD65-1015-4F09-9180-E2CCC9F55B81}" type="slidenum">
              <a:rPr lang="en-GB" smtClean="0"/>
              <a:t>‹#›</a:t>
            </a:fld>
            <a:endParaRPr lang="en-GB" dirty="0"/>
          </a:p>
        </p:txBody>
      </p:sp>
    </p:spTree>
    <p:extLst>
      <p:ext uri="{BB962C8B-B14F-4D97-AF65-F5344CB8AC3E}">
        <p14:creationId xmlns:p14="http://schemas.microsoft.com/office/powerpoint/2010/main" val="2513297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4A765-DFEF-C694-4B96-7E0C8E13A24C}"/>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41223B2D-BEDF-98D1-9E83-3F584524D5CB}"/>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66F236D6-51D5-575E-1706-BB70D56134F4}"/>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9D02B4F2-FB0B-FFB9-CA49-4F5DEDE4A10E}"/>
              </a:ext>
            </a:extLst>
          </p:cNvPr>
          <p:cNvSpPr>
            <a:spLocks noGrp="1"/>
          </p:cNvSpPr>
          <p:nvPr>
            <p:ph type="dt" sz="half" idx="10"/>
          </p:nvPr>
        </p:nvSpPr>
        <p:spPr/>
        <p:txBody>
          <a:bodyPr/>
          <a:lstStyle/>
          <a:p>
            <a:fld id="{602CF841-A99E-45F0-BDB9-552411508BE5}" type="datetimeFigureOut">
              <a:rPr lang="en-GB" smtClean="0"/>
              <a:t>28/01/2026</a:t>
            </a:fld>
            <a:endParaRPr lang="en-GB" dirty="0"/>
          </a:p>
        </p:txBody>
      </p:sp>
      <p:sp>
        <p:nvSpPr>
          <p:cNvPr id="6" name="Footer Placeholder 5">
            <a:extLst>
              <a:ext uri="{FF2B5EF4-FFF2-40B4-BE49-F238E27FC236}">
                <a16:creationId xmlns:a16="http://schemas.microsoft.com/office/drawing/2014/main" id="{51971152-2EE2-FBD0-D47D-18036778A387}"/>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3531FB54-0C0D-E711-ACD6-6E548CB679C6}"/>
              </a:ext>
            </a:extLst>
          </p:cNvPr>
          <p:cNvSpPr>
            <a:spLocks noGrp="1"/>
          </p:cNvSpPr>
          <p:nvPr>
            <p:ph type="sldNum" sz="quarter" idx="12"/>
          </p:nvPr>
        </p:nvSpPr>
        <p:spPr/>
        <p:txBody>
          <a:bodyPr/>
          <a:lstStyle/>
          <a:p>
            <a:fld id="{E41CAD65-1015-4F09-9180-E2CCC9F55B81}" type="slidenum">
              <a:rPr lang="en-GB" smtClean="0"/>
              <a:t>‹#›</a:t>
            </a:fld>
            <a:endParaRPr lang="en-GB" dirty="0"/>
          </a:p>
        </p:txBody>
      </p:sp>
    </p:spTree>
    <p:extLst>
      <p:ext uri="{BB962C8B-B14F-4D97-AF65-F5344CB8AC3E}">
        <p14:creationId xmlns:p14="http://schemas.microsoft.com/office/powerpoint/2010/main" val="442645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2F9C0-36F2-8921-BDC9-726BDD7E1E99}"/>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495CEBAB-04AE-A2E5-B5DE-DF7AB1A128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D0BDFAC-5918-C583-8C3E-3BAABFE822B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923F16F6-F100-3C4F-47EA-3A84B2E7A9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C74BB7E-7410-8F82-F086-238BA36FF89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68FD5281-FAC3-CFED-295B-5B87D108B5E3}"/>
              </a:ext>
            </a:extLst>
          </p:cNvPr>
          <p:cNvSpPr>
            <a:spLocks noGrp="1"/>
          </p:cNvSpPr>
          <p:nvPr>
            <p:ph type="dt" sz="half" idx="10"/>
          </p:nvPr>
        </p:nvSpPr>
        <p:spPr/>
        <p:txBody>
          <a:bodyPr/>
          <a:lstStyle/>
          <a:p>
            <a:fld id="{602CF841-A99E-45F0-BDB9-552411508BE5}" type="datetimeFigureOut">
              <a:rPr lang="en-GB" smtClean="0"/>
              <a:t>28/01/2026</a:t>
            </a:fld>
            <a:endParaRPr lang="en-GB" dirty="0"/>
          </a:p>
        </p:txBody>
      </p:sp>
      <p:sp>
        <p:nvSpPr>
          <p:cNvPr id="8" name="Footer Placeholder 7">
            <a:extLst>
              <a:ext uri="{FF2B5EF4-FFF2-40B4-BE49-F238E27FC236}">
                <a16:creationId xmlns:a16="http://schemas.microsoft.com/office/drawing/2014/main" id="{056F6E12-EA0F-C714-DF1E-53867772CE56}"/>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6E208011-C41B-5766-E4F2-9D0036398CBA}"/>
              </a:ext>
            </a:extLst>
          </p:cNvPr>
          <p:cNvSpPr>
            <a:spLocks noGrp="1"/>
          </p:cNvSpPr>
          <p:nvPr>
            <p:ph type="sldNum" sz="quarter" idx="12"/>
          </p:nvPr>
        </p:nvSpPr>
        <p:spPr/>
        <p:txBody>
          <a:bodyPr/>
          <a:lstStyle/>
          <a:p>
            <a:fld id="{E41CAD65-1015-4F09-9180-E2CCC9F55B81}" type="slidenum">
              <a:rPr lang="en-GB" smtClean="0"/>
              <a:t>‹#›</a:t>
            </a:fld>
            <a:endParaRPr lang="en-GB" dirty="0"/>
          </a:p>
        </p:txBody>
      </p:sp>
    </p:spTree>
    <p:extLst>
      <p:ext uri="{BB962C8B-B14F-4D97-AF65-F5344CB8AC3E}">
        <p14:creationId xmlns:p14="http://schemas.microsoft.com/office/powerpoint/2010/main" val="179381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25C6F-69A5-61BC-0A15-171B0D6EFC50}"/>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29F01369-4750-D9FE-1BFA-1E9C5FBF8CC4}"/>
              </a:ext>
            </a:extLst>
          </p:cNvPr>
          <p:cNvSpPr>
            <a:spLocks noGrp="1"/>
          </p:cNvSpPr>
          <p:nvPr>
            <p:ph type="dt" sz="half" idx="10"/>
          </p:nvPr>
        </p:nvSpPr>
        <p:spPr/>
        <p:txBody>
          <a:bodyPr/>
          <a:lstStyle/>
          <a:p>
            <a:fld id="{602CF841-A99E-45F0-BDB9-552411508BE5}" type="datetimeFigureOut">
              <a:rPr lang="en-GB" smtClean="0"/>
              <a:t>28/01/2026</a:t>
            </a:fld>
            <a:endParaRPr lang="en-GB" dirty="0"/>
          </a:p>
        </p:txBody>
      </p:sp>
      <p:sp>
        <p:nvSpPr>
          <p:cNvPr id="4" name="Footer Placeholder 3">
            <a:extLst>
              <a:ext uri="{FF2B5EF4-FFF2-40B4-BE49-F238E27FC236}">
                <a16:creationId xmlns:a16="http://schemas.microsoft.com/office/drawing/2014/main" id="{CD50CC36-8E5B-32F2-A105-7D35D36DA33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5EDF9D46-6198-68E2-6A42-4DE2C93306A4}"/>
              </a:ext>
            </a:extLst>
          </p:cNvPr>
          <p:cNvSpPr>
            <a:spLocks noGrp="1"/>
          </p:cNvSpPr>
          <p:nvPr>
            <p:ph type="sldNum" sz="quarter" idx="12"/>
          </p:nvPr>
        </p:nvSpPr>
        <p:spPr/>
        <p:txBody>
          <a:bodyPr/>
          <a:lstStyle/>
          <a:p>
            <a:fld id="{E41CAD65-1015-4F09-9180-E2CCC9F55B81}" type="slidenum">
              <a:rPr lang="en-GB" smtClean="0"/>
              <a:t>‹#›</a:t>
            </a:fld>
            <a:endParaRPr lang="en-GB" dirty="0"/>
          </a:p>
        </p:txBody>
      </p:sp>
    </p:spTree>
    <p:extLst>
      <p:ext uri="{BB962C8B-B14F-4D97-AF65-F5344CB8AC3E}">
        <p14:creationId xmlns:p14="http://schemas.microsoft.com/office/powerpoint/2010/main" val="1254790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D6DB7A0-4F41-5A84-B77C-7599A8143BF2}"/>
              </a:ext>
            </a:extLst>
          </p:cNvPr>
          <p:cNvSpPr>
            <a:spLocks noGrp="1"/>
          </p:cNvSpPr>
          <p:nvPr>
            <p:ph type="dt" sz="half" idx="10"/>
          </p:nvPr>
        </p:nvSpPr>
        <p:spPr/>
        <p:txBody>
          <a:bodyPr/>
          <a:lstStyle/>
          <a:p>
            <a:fld id="{602CF841-A99E-45F0-BDB9-552411508BE5}" type="datetimeFigureOut">
              <a:rPr lang="en-GB" smtClean="0"/>
              <a:t>28/01/2026</a:t>
            </a:fld>
            <a:endParaRPr lang="en-GB" dirty="0"/>
          </a:p>
        </p:txBody>
      </p:sp>
      <p:sp>
        <p:nvSpPr>
          <p:cNvPr id="3" name="Footer Placeholder 2">
            <a:extLst>
              <a:ext uri="{FF2B5EF4-FFF2-40B4-BE49-F238E27FC236}">
                <a16:creationId xmlns:a16="http://schemas.microsoft.com/office/drawing/2014/main" id="{EF3942CF-A79C-D35F-7FE2-20AC465185A8}"/>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1FB00E71-DD88-E200-06AC-280A0FCDEAEB}"/>
              </a:ext>
            </a:extLst>
          </p:cNvPr>
          <p:cNvSpPr>
            <a:spLocks noGrp="1"/>
          </p:cNvSpPr>
          <p:nvPr>
            <p:ph type="sldNum" sz="quarter" idx="12"/>
          </p:nvPr>
        </p:nvSpPr>
        <p:spPr/>
        <p:txBody>
          <a:bodyPr/>
          <a:lstStyle/>
          <a:p>
            <a:fld id="{E41CAD65-1015-4F09-9180-E2CCC9F55B81}" type="slidenum">
              <a:rPr lang="en-GB" smtClean="0"/>
              <a:t>‹#›</a:t>
            </a:fld>
            <a:endParaRPr lang="en-GB" dirty="0"/>
          </a:p>
        </p:txBody>
      </p:sp>
    </p:spTree>
    <p:extLst>
      <p:ext uri="{BB962C8B-B14F-4D97-AF65-F5344CB8AC3E}">
        <p14:creationId xmlns:p14="http://schemas.microsoft.com/office/powerpoint/2010/main" val="2965849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C31B9-7949-DEB5-1955-F35C279CF90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90A4DC90-932B-4EA0-7FF2-05AF72D504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C323EED7-D0E1-11F9-AA9E-F7241976FA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19A18EB-1370-4021-B4FF-51FB4B501EA2}"/>
              </a:ext>
            </a:extLst>
          </p:cNvPr>
          <p:cNvSpPr>
            <a:spLocks noGrp="1"/>
          </p:cNvSpPr>
          <p:nvPr>
            <p:ph type="dt" sz="half" idx="10"/>
          </p:nvPr>
        </p:nvSpPr>
        <p:spPr/>
        <p:txBody>
          <a:bodyPr/>
          <a:lstStyle/>
          <a:p>
            <a:fld id="{602CF841-A99E-45F0-BDB9-552411508BE5}" type="datetimeFigureOut">
              <a:rPr lang="en-GB" smtClean="0"/>
              <a:t>28/01/2026</a:t>
            </a:fld>
            <a:endParaRPr lang="en-GB" dirty="0"/>
          </a:p>
        </p:txBody>
      </p:sp>
      <p:sp>
        <p:nvSpPr>
          <p:cNvPr id="6" name="Footer Placeholder 5">
            <a:extLst>
              <a:ext uri="{FF2B5EF4-FFF2-40B4-BE49-F238E27FC236}">
                <a16:creationId xmlns:a16="http://schemas.microsoft.com/office/drawing/2014/main" id="{15348EC5-FAB8-B0E3-7B53-B304827D923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63BA7D17-7EF6-F554-B338-B5613F43A9ED}"/>
              </a:ext>
            </a:extLst>
          </p:cNvPr>
          <p:cNvSpPr>
            <a:spLocks noGrp="1"/>
          </p:cNvSpPr>
          <p:nvPr>
            <p:ph type="sldNum" sz="quarter" idx="12"/>
          </p:nvPr>
        </p:nvSpPr>
        <p:spPr/>
        <p:txBody>
          <a:bodyPr/>
          <a:lstStyle/>
          <a:p>
            <a:fld id="{E41CAD65-1015-4F09-9180-E2CCC9F55B81}" type="slidenum">
              <a:rPr lang="en-GB" smtClean="0"/>
              <a:t>‹#›</a:t>
            </a:fld>
            <a:endParaRPr lang="en-GB" dirty="0"/>
          </a:p>
        </p:txBody>
      </p:sp>
    </p:spTree>
    <p:extLst>
      <p:ext uri="{BB962C8B-B14F-4D97-AF65-F5344CB8AC3E}">
        <p14:creationId xmlns:p14="http://schemas.microsoft.com/office/powerpoint/2010/main" val="3557149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31F5D-24D3-F5A1-111E-5C69D7EF3BE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C538801D-2CCA-5BE7-1C9E-FF658DF315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2B3C09FF-97EC-79E9-F0FF-698CAB8FE2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A8C763E-B65C-C207-CFD5-34B8F3257B8D}"/>
              </a:ext>
            </a:extLst>
          </p:cNvPr>
          <p:cNvSpPr>
            <a:spLocks noGrp="1"/>
          </p:cNvSpPr>
          <p:nvPr>
            <p:ph type="dt" sz="half" idx="10"/>
          </p:nvPr>
        </p:nvSpPr>
        <p:spPr/>
        <p:txBody>
          <a:bodyPr/>
          <a:lstStyle/>
          <a:p>
            <a:fld id="{602CF841-A99E-45F0-BDB9-552411508BE5}" type="datetimeFigureOut">
              <a:rPr lang="en-GB" smtClean="0"/>
              <a:t>28/01/2026</a:t>
            </a:fld>
            <a:endParaRPr lang="en-GB" dirty="0"/>
          </a:p>
        </p:txBody>
      </p:sp>
      <p:sp>
        <p:nvSpPr>
          <p:cNvPr id="6" name="Footer Placeholder 5">
            <a:extLst>
              <a:ext uri="{FF2B5EF4-FFF2-40B4-BE49-F238E27FC236}">
                <a16:creationId xmlns:a16="http://schemas.microsoft.com/office/drawing/2014/main" id="{FD897254-00BF-79E8-7888-6978372D6273}"/>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3CF44F4F-283A-A2BD-9F3D-55B36AB3C9A9}"/>
              </a:ext>
            </a:extLst>
          </p:cNvPr>
          <p:cNvSpPr>
            <a:spLocks noGrp="1"/>
          </p:cNvSpPr>
          <p:nvPr>
            <p:ph type="sldNum" sz="quarter" idx="12"/>
          </p:nvPr>
        </p:nvSpPr>
        <p:spPr/>
        <p:txBody>
          <a:bodyPr/>
          <a:lstStyle/>
          <a:p>
            <a:fld id="{E41CAD65-1015-4F09-9180-E2CCC9F55B81}" type="slidenum">
              <a:rPr lang="en-GB" smtClean="0"/>
              <a:t>‹#›</a:t>
            </a:fld>
            <a:endParaRPr lang="en-GB" dirty="0"/>
          </a:p>
        </p:txBody>
      </p:sp>
    </p:spTree>
    <p:extLst>
      <p:ext uri="{BB962C8B-B14F-4D97-AF65-F5344CB8AC3E}">
        <p14:creationId xmlns:p14="http://schemas.microsoft.com/office/powerpoint/2010/main" val="1178821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608C5D-6779-184A-AD90-2D609A5B6D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94DB21FC-D8BE-A769-31ED-4A18CDC6CE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63915B5-87FE-4227-6F4A-7C6FD6DC71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02CF841-A99E-45F0-BDB9-552411508BE5}" type="datetimeFigureOut">
              <a:rPr lang="en-GB" smtClean="0"/>
              <a:t>28/01/2026</a:t>
            </a:fld>
            <a:endParaRPr lang="en-GB" dirty="0"/>
          </a:p>
        </p:txBody>
      </p:sp>
      <p:sp>
        <p:nvSpPr>
          <p:cNvPr id="5" name="Footer Placeholder 4">
            <a:extLst>
              <a:ext uri="{FF2B5EF4-FFF2-40B4-BE49-F238E27FC236}">
                <a16:creationId xmlns:a16="http://schemas.microsoft.com/office/drawing/2014/main" id="{FEA6D478-F819-F8FF-6CC6-1D3494A0A6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6" name="Slide Number Placeholder 5">
            <a:extLst>
              <a:ext uri="{FF2B5EF4-FFF2-40B4-BE49-F238E27FC236}">
                <a16:creationId xmlns:a16="http://schemas.microsoft.com/office/drawing/2014/main" id="{224D6BC8-48A1-1A82-0CFE-35322D8B74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41CAD65-1015-4F09-9180-E2CCC9F55B81}" type="slidenum">
              <a:rPr lang="en-GB" smtClean="0"/>
              <a:t>‹#›</a:t>
            </a:fld>
            <a:endParaRPr lang="en-GB" dirty="0"/>
          </a:p>
        </p:txBody>
      </p:sp>
    </p:spTree>
    <p:extLst>
      <p:ext uri="{BB962C8B-B14F-4D97-AF65-F5344CB8AC3E}">
        <p14:creationId xmlns:p14="http://schemas.microsoft.com/office/powerpoint/2010/main" val="5063783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D793AE3-7F8A-9383-6062-645A6A15E4B6}"/>
              </a:ext>
            </a:extLst>
          </p:cNvPr>
          <p:cNvSpPr>
            <a:spLocks noGrp="1"/>
          </p:cNvSpPr>
          <p:nvPr>
            <p:ph type="subTitle" idx="1"/>
          </p:nvPr>
        </p:nvSpPr>
        <p:spPr/>
        <p:txBody>
          <a:bodyPr/>
          <a:lstStyle/>
          <a:p>
            <a:endParaRPr lang="en-GB" dirty="0"/>
          </a:p>
          <a:p>
            <a:r>
              <a:rPr lang="en-GB" sz="4000" dirty="0"/>
              <a:t>HLTA National Assessment Partnership</a:t>
            </a:r>
          </a:p>
        </p:txBody>
      </p:sp>
      <p:pic>
        <p:nvPicPr>
          <p:cNvPr id="6" name="Graphic 1">
            <a:extLst>
              <a:ext uri="{FF2B5EF4-FFF2-40B4-BE49-F238E27FC236}">
                <a16:creationId xmlns:a16="http://schemas.microsoft.com/office/drawing/2014/main" id="{CE2BA6E9-7610-FC8D-A939-093C52D41D6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352315" y="1147987"/>
            <a:ext cx="4914608" cy="2442933"/>
          </a:xfrm>
          <a:prstGeom prst="rect">
            <a:avLst/>
          </a:prstGeom>
        </p:spPr>
      </p:pic>
      <p:grpSp>
        <p:nvGrpSpPr>
          <p:cNvPr id="9" name="Group 8">
            <a:extLst>
              <a:ext uri="{FF2B5EF4-FFF2-40B4-BE49-F238E27FC236}">
                <a16:creationId xmlns:a16="http://schemas.microsoft.com/office/drawing/2014/main" id="{3404E416-8662-DE63-70DF-1E71B9943ABB}"/>
              </a:ext>
            </a:extLst>
          </p:cNvPr>
          <p:cNvGrpSpPr/>
          <p:nvPr/>
        </p:nvGrpSpPr>
        <p:grpSpPr>
          <a:xfrm>
            <a:off x="4667349" y="5710013"/>
            <a:ext cx="3249692" cy="756408"/>
            <a:chOff x="1828800" y="0"/>
            <a:chExt cx="3245485" cy="883920"/>
          </a:xfrm>
        </p:grpSpPr>
        <p:pic>
          <p:nvPicPr>
            <p:cNvPr id="10" name="Picture 9">
              <a:extLst>
                <a:ext uri="{FF2B5EF4-FFF2-40B4-BE49-F238E27FC236}">
                  <a16:creationId xmlns:a16="http://schemas.microsoft.com/office/drawing/2014/main" id="{8C4389C0-0769-8522-073C-6EAD424F8DA3}"/>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0"/>
              <a:ext cx="939800" cy="883920"/>
            </a:xfrm>
            <a:prstGeom prst="rect">
              <a:avLst/>
            </a:prstGeom>
            <a:noFill/>
            <a:ln>
              <a:noFill/>
            </a:ln>
          </p:spPr>
        </p:pic>
        <p:pic>
          <p:nvPicPr>
            <p:cNvPr id="11" name="Picture 10">
              <a:extLst>
                <a:ext uri="{FF2B5EF4-FFF2-40B4-BE49-F238E27FC236}">
                  <a16:creationId xmlns:a16="http://schemas.microsoft.com/office/drawing/2014/main" id="{50C58DC6-EE4E-6949-CD5C-803B9D022C95}"/>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390900" y="0"/>
              <a:ext cx="1683385" cy="883920"/>
            </a:xfrm>
            <a:prstGeom prst="rect">
              <a:avLst/>
            </a:prstGeom>
            <a:noFill/>
          </p:spPr>
        </p:pic>
      </p:grpSp>
      <p:pic>
        <p:nvPicPr>
          <p:cNvPr id="1025" name="Graphic 1">
            <a:extLst>
              <a:ext uri="{FF2B5EF4-FFF2-40B4-BE49-F238E27FC236}">
                <a16:creationId xmlns:a16="http://schemas.microsoft.com/office/drawing/2014/main" id="{B70CFC1F-3EDA-D917-4D31-DF97A16D301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r="-78"/>
          <a:stretch>
            <a:fillRect/>
          </a:stretch>
        </p:blipFill>
        <p:spPr bwMode="auto">
          <a:xfrm>
            <a:off x="447675" y="438150"/>
            <a:ext cx="1628775" cy="809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668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E2BA2BD9-7B54-4190-8F06-3EF3658A00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ectangle 10">
            <a:extLst>
              <a:ext uri="{FF2B5EF4-FFF2-40B4-BE49-F238E27FC236}">
                <a16:creationId xmlns:a16="http://schemas.microsoft.com/office/drawing/2014/main" id="{184F9D61-9303-40B4-9F7E-66A9B4EDC4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416414" cy="6858000"/>
          </a:xfrm>
          <a:prstGeom prst="rect">
            <a:avLst/>
          </a:prstGeom>
          <a:ln>
            <a:noFill/>
          </a:ln>
          <a:effectLst>
            <a:outerShdw blurRad="889000" dist="406400" dir="21540000" sx="90000" sy="90000" algn="t" rotWithShape="0">
              <a:srgbClr val="000000">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Network with pins">
            <a:extLst>
              <a:ext uri="{FF2B5EF4-FFF2-40B4-BE49-F238E27FC236}">
                <a16:creationId xmlns:a16="http://schemas.microsoft.com/office/drawing/2014/main" id="{96884D23-EFCF-680A-4157-005192CC32B1}"/>
              </a:ext>
            </a:extLst>
          </p:cNvPr>
          <p:cNvPicPr>
            <a:picLocks noChangeAspect="1"/>
          </p:cNvPicPr>
          <p:nvPr/>
        </p:nvPicPr>
        <p:blipFill>
          <a:blip r:embed="rId2"/>
          <a:srcRect t="9667"/>
          <a:stretch/>
        </p:blipFill>
        <p:spPr>
          <a:xfrm>
            <a:off x="-1" y="-1"/>
            <a:ext cx="12192000" cy="6858001"/>
          </a:xfrm>
          <a:prstGeom prst="rect">
            <a:avLst/>
          </a:prstGeom>
          <a:effectLst>
            <a:outerShdw blurRad="596900" dist="330200" dir="8820000" sx="87000" sy="87000" algn="ctr" rotWithShape="0">
              <a:srgbClr val="000000">
                <a:alpha val="29000"/>
              </a:srgbClr>
            </a:outerShdw>
          </a:effectLst>
        </p:spPr>
      </p:pic>
      <p:sp>
        <p:nvSpPr>
          <p:cNvPr id="13" name="Overlay">
            <a:extLst>
              <a:ext uri="{FF2B5EF4-FFF2-40B4-BE49-F238E27FC236}">
                <a16:creationId xmlns:a16="http://schemas.microsoft.com/office/drawing/2014/main" id="{648D746A-0359-4EAE-8CF9-062E28169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258714" y="258715"/>
            <a:ext cx="6858000" cy="6340569"/>
          </a:xfrm>
          <a:prstGeom prst="rect">
            <a:avLst/>
          </a:prstGeom>
          <a:gradFill>
            <a:gsLst>
              <a:gs pos="100000">
                <a:srgbClr val="000000">
                  <a:alpha val="0"/>
                </a:srgbClr>
              </a:gs>
              <a:gs pos="0">
                <a:schemeClr val="tx1"/>
              </a:gs>
              <a:gs pos="0">
                <a:srgbClr val="000000">
                  <a:alpha val="7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B49C748-27AD-EC98-35C6-0D4BEC7D64CF}"/>
              </a:ext>
            </a:extLst>
          </p:cNvPr>
          <p:cNvSpPr>
            <a:spLocks noGrp="1"/>
          </p:cNvSpPr>
          <p:nvPr>
            <p:ph type="title"/>
          </p:nvPr>
        </p:nvSpPr>
        <p:spPr>
          <a:xfrm>
            <a:off x="589558" y="1948171"/>
            <a:ext cx="4501057" cy="2661313"/>
          </a:xfrm>
        </p:spPr>
        <p:txBody>
          <a:bodyPr vert="horz" lIns="91440" tIns="45720" rIns="91440" bIns="45720" rtlCol="0" anchor="b">
            <a:normAutofit/>
          </a:bodyPr>
          <a:lstStyle/>
          <a:p>
            <a:r>
              <a:rPr lang="en-US" sz="4800" dirty="0">
                <a:solidFill>
                  <a:srgbClr val="FFFFFF"/>
                </a:solidFill>
              </a:rPr>
              <a:t>How does the Level 5 link to HLTA?</a:t>
            </a:r>
          </a:p>
        </p:txBody>
      </p:sp>
    </p:spTree>
    <p:extLst>
      <p:ext uri="{BB962C8B-B14F-4D97-AF65-F5344CB8AC3E}">
        <p14:creationId xmlns:p14="http://schemas.microsoft.com/office/powerpoint/2010/main" val="2814072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A13E2-C17F-D211-EFB9-37AFD4194D22}"/>
              </a:ext>
            </a:extLst>
          </p:cNvPr>
          <p:cNvSpPr>
            <a:spLocks noGrp="1"/>
          </p:cNvSpPr>
          <p:nvPr>
            <p:ph type="title"/>
          </p:nvPr>
        </p:nvSpPr>
        <p:spPr>
          <a:xfrm>
            <a:off x="1306286" y="365125"/>
            <a:ext cx="10047514" cy="815975"/>
          </a:xfrm>
        </p:spPr>
        <p:txBody>
          <a:bodyPr>
            <a:normAutofit fontScale="90000"/>
          </a:bodyPr>
          <a:lstStyle/>
          <a:p>
            <a:r>
              <a:rPr lang="en-GB" sz="6000" dirty="0"/>
              <a:t>Standards</a:t>
            </a:r>
          </a:p>
        </p:txBody>
      </p:sp>
      <p:sp>
        <p:nvSpPr>
          <p:cNvPr id="3" name="TextBox 2">
            <a:extLst>
              <a:ext uri="{FF2B5EF4-FFF2-40B4-BE49-F238E27FC236}">
                <a16:creationId xmlns:a16="http://schemas.microsoft.com/office/drawing/2014/main" id="{5A99A5C4-03CA-CA34-0AB7-B1AC3B813B9D}"/>
              </a:ext>
            </a:extLst>
          </p:cNvPr>
          <p:cNvSpPr txBox="1"/>
          <p:nvPr/>
        </p:nvSpPr>
        <p:spPr>
          <a:xfrm>
            <a:off x="1306286" y="1476117"/>
            <a:ext cx="9554547" cy="5262979"/>
          </a:xfrm>
          <a:prstGeom prst="rect">
            <a:avLst/>
          </a:prstGeom>
          <a:noFill/>
        </p:spPr>
        <p:txBody>
          <a:bodyPr wrap="square" rtlCol="0">
            <a:spAutoFit/>
          </a:bodyPr>
          <a:lstStyle/>
          <a:p>
            <a:r>
              <a:rPr lang="en-GB" sz="2800" dirty="0"/>
              <a:t>These are a set of professional benchmarks defining the values, knowledge and skills required for those working at HLTA level. In order to be awarded the National HLTA Status, candidates are required to meet all 33 HLTA standards</a:t>
            </a:r>
          </a:p>
          <a:p>
            <a:endParaRPr lang="en-GB" sz="2800" dirty="0"/>
          </a:p>
          <a:p>
            <a:r>
              <a:rPr lang="en-GB" sz="2800" dirty="0"/>
              <a:t>Development of the KSBs were based on previous apprenticeships, outcomes from Foundation degrees and HLTA standards</a:t>
            </a:r>
          </a:p>
          <a:p>
            <a:endParaRPr lang="en-GB" sz="2800" dirty="0"/>
          </a:p>
          <a:p>
            <a:r>
              <a:rPr lang="en-GB" sz="2800" dirty="0"/>
              <a:t>Many of the standards can be seen reflected in the KSBs which make up the requirements of the Level Five Apprenticeship</a:t>
            </a:r>
          </a:p>
        </p:txBody>
      </p:sp>
    </p:spTree>
    <p:extLst>
      <p:ext uri="{BB962C8B-B14F-4D97-AF65-F5344CB8AC3E}">
        <p14:creationId xmlns:p14="http://schemas.microsoft.com/office/powerpoint/2010/main" val="1022631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13D6D-A5E5-4058-AEAD-D440548669E4}"/>
              </a:ext>
            </a:extLst>
          </p:cNvPr>
          <p:cNvSpPr>
            <a:spLocks noGrp="1"/>
          </p:cNvSpPr>
          <p:nvPr>
            <p:ph type="title"/>
          </p:nvPr>
        </p:nvSpPr>
        <p:spPr>
          <a:xfrm>
            <a:off x="838200" y="365125"/>
            <a:ext cx="10515600" cy="978285"/>
          </a:xfrm>
        </p:spPr>
        <p:txBody>
          <a:bodyPr/>
          <a:lstStyle/>
          <a:p>
            <a:r>
              <a:rPr lang="en-GB" dirty="0"/>
              <a:t>How do I apply for HLTA status?</a:t>
            </a:r>
          </a:p>
        </p:txBody>
      </p:sp>
      <p:sp>
        <p:nvSpPr>
          <p:cNvPr id="3" name="TextBox 2">
            <a:extLst>
              <a:ext uri="{FF2B5EF4-FFF2-40B4-BE49-F238E27FC236}">
                <a16:creationId xmlns:a16="http://schemas.microsoft.com/office/drawing/2014/main" id="{18FF0E2B-6592-F616-72C6-B72781D5131E}"/>
              </a:ext>
            </a:extLst>
          </p:cNvPr>
          <p:cNvSpPr txBox="1"/>
          <p:nvPr/>
        </p:nvSpPr>
        <p:spPr>
          <a:xfrm>
            <a:off x="838200" y="1343410"/>
            <a:ext cx="10515600" cy="5262979"/>
          </a:xfrm>
          <a:prstGeom prst="rect">
            <a:avLst/>
          </a:prstGeom>
          <a:noFill/>
        </p:spPr>
        <p:txBody>
          <a:bodyPr wrap="square" rtlCol="0">
            <a:spAutoFit/>
          </a:bodyPr>
          <a:lstStyle/>
          <a:p>
            <a:r>
              <a:rPr lang="en-GB" sz="2400" dirty="0"/>
              <a:t>Those completing the L5 STA apprenticeship will have the opportunity to be assessed for HLTA status via an assessment only route – they will not be required to complete an HLTA preparation for assessment course. </a:t>
            </a:r>
          </a:p>
          <a:p>
            <a:endParaRPr lang="en-GB" sz="2400" dirty="0"/>
          </a:p>
          <a:p>
            <a:r>
              <a:rPr lang="en-GB" sz="2400" dirty="0"/>
              <a:t>Applications will be accepted from those who have completed the apprenticeship and are at the point of going through to the final assessment stage ( Gateway) –a  minimum of a pass will need to be achieved. </a:t>
            </a:r>
          </a:p>
          <a:p>
            <a:endParaRPr lang="en-GB" sz="2400" dirty="0"/>
          </a:p>
          <a:p>
            <a:r>
              <a:rPr lang="en-GB" sz="2400" dirty="0"/>
              <a:t>Applications and assessments will be processed via NPAO (the National Provider of Assessment Only route), on behalf of HNAP. Successful applicants will be provided with details of how to register for the Assessment Only route. </a:t>
            </a:r>
          </a:p>
          <a:p>
            <a:endParaRPr lang="en-GB" sz="2400" dirty="0"/>
          </a:p>
          <a:p>
            <a:endParaRPr lang="en-GB" sz="2400" dirty="0"/>
          </a:p>
          <a:p>
            <a:endParaRPr lang="en-GB" sz="2400" dirty="0"/>
          </a:p>
        </p:txBody>
      </p:sp>
    </p:spTree>
    <p:extLst>
      <p:ext uri="{BB962C8B-B14F-4D97-AF65-F5344CB8AC3E}">
        <p14:creationId xmlns:p14="http://schemas.microsoft.com/office/powerpoint/2010/main" val="1276475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DF9B0-A19C-7410-77DA-EA0C842B4171}"/>
              </a:ext>
            </a:extLst>
          </p:cNvPr>
          <p:cNvSpPr>
            <a:spLocks noGrp="1"/>
          </p:cNvSpPr>
          <p:nvPr>
            <p:ph type="title"/>
          </p:nvPr>
        </p:nvSpPr>
        <p:spPr>
          <a:xfrm>
            <a:off x="838200" y="365125"/>
            <a:ext cx="10515600" cy="847855"/>
          </a:xfrm>
        </p:spPr>
        <p:txBody>
          <a:bodyPr/>
          <a:lstStyle/>
          <a:p>
            <a:r>
              <a:rPr lang="en-GB" dirty="0"/>
              <a:t>What happens next?</a:t>
            </a:r>
          </a:p>
        </p:txBody>
      </p:sp>
      <p:sp>
        <p:nvSpPr>
          <p:cNvPr id="3" name="TextBox 2">
            <a:extLst>
              <a:ext uri="{FF2B5EF4-FFF2-40B4-BE49-F238E27FC236}">
                <a16:creationId xmlns:a16="http://schemas.microsoft.com/office/drawing/2014/main" id="{D7ABE725-3C0F-9221-4D35-4AB74323E454}"/>
              </a:ext>
            </a:extLst>
          </p:cNvPr>
          <p:cNvSpPr txBox="1"/>
          <p:nvPr/>
        </p:nvSpPr>
        <p:spPr>
          <a:xfrm>
            <a:off x="838200" y="1164134"/>
            <a:ext cx="10825065" cy="4401205"/>
          </a:xfrm>
          <a:prstGeom prst="rect">
            <a:avLst/>
          </a:prstGeom>
          <a:noFill/>
        </p:spPr>
        <p:txBody>
          <a:bodyPr wrap="square" rtlCol="0">
            <a:spAutoFit/>
          </a:bodyPr>
          <a:lstStyle/>
          <a:p>
            <a:r>
              <a:rPr lang="en-GB" sz="2800" dirty="0"/>
              <a:t>Once registered, applicants will be provided with comprehensive guidance materials including how to signpost the evidence from their final portfolio and gateway feedback reports to the HLTA standards. Documents explaining the standards will be provided as well as a timescale for submitting the paperwork and being assessed. </a:t>
            </a:r>
          </a:p>
          <a:p>
            <a:endParaRPr lang="en-GB" sz="2800" dirty="0"/>
          </a:p>
          <a:p>
            <a:r>
              <a:rPr lang="en-GB" sz="2800" dirty="0"/>
              <a:t>All applicants will be allocated an experienced HLTA assessor who will carry out a series of professional discussions between the applicant, their mentor and a representative from SLT (nominated by the applicant). School support is essential. </a:t>
            </a:r>
          </a:p>
        </p:txBody>
      </p:sp>
    </p:spTree>
    <p:extLst>
      <p:ext uri="{BB962C8B-B14F-4D97-AF65-F5344CB8AC3E}">
        <p14:creationId xmlns:p14="http://schemas.microsoft.com/office/powerpoint/2010/main" val="772881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F123D-CCFA-CB51-0D62-BAAC04B8D260}"/>
              </a:ext>
            </a:extLst>
          </p:cNvPr>
          <p:cNvSpPr>
            <a:spLocks noGrp="1"/>
          </p:cNvSpPr>
          <p:nvPr>
            <p:ph type="title"/>
          </p:nvPr>
        </p:nvSpPr>
        <p:spPr/>
        <p:txBody>
          <a:bodyPr/>
          <a:lstStyle/>
          <a:p>
            <a:r>
              <a:rPr lang="en-GB" dirty="0"/>
              <a:t>Essential information</a:t>
            </a:r>
          </a:p>
        </p:txBody>
      </p:sp>
      <p:sp>
        <p:nvSpPr>
          <p:cNvPr id="3" name="TextBox 2">
            <a:extLst>
              <a:ext uri="{FF2B5EF4-FFF2-40B4-BE49-F238E27FC236}">
                <a16:creationId xmlns:a16="http://schemas.microsoft.com/office/drawing/2014/main" id="{E56EF302-3C34-62F0-EF84-B0ED344C44BB}"/>
              </a:ext>
            </a:extLst>
          </p:cNvPr>
          <p:cNvSpPr txBox="1"/>
          <p:nvPr/>
        </p:nvSpPr>
        <p:spPr>
          <a:xfrm>
            <a:off x="989045" y="1690688"/>
            <a:ext cx="10364755" cy="4339650"/>
          </a:xfrm>
          <a:prstGeom prst="rect">
            <a:avLst/>
          </a:prstGeom>
          <a:noFill/>
        </p:spPr>
        <p:txBody>
          <a:bodyPr wrap="square" rtlCol="0">
            <a:spAutoFit/>
          </a:bodyPr>
          <a:lstStyle/>
          <a:p>
            <a:r>
              <a:rPr lang="en-GB" sz="2300" dirty="0"/>
              <a:t>All applicants must provide evidence of maths and English qualifications at level 2/ GCSE C/4 or equivalent. This can be a copy of the original certificates or a pass slip from the exam board. </a:t>
            </a:r>
          </a:p>
          <a:p>
            <a:endParaRPr lang="en-GB" sz="2300" dirty="0"/>
          </a:p>
          <a:p>
            <a:r>
              <a:rPr lang="en-GB" sz="2300" dirty="0"/>
              <a:t>Applications must within three months after completing the L5 STA</a:t>
            </a:r>
          </a:p>
          <a:p>
            <a:endParaRPr lang="en-GB" sz="2300" dirty="0"/>
          </a:p>
          <a:p>
            <a:r>
              <a:rPr lang="en-GB" sz="2300" dirty="0"/>
              <a:t>For specific HLTA standards applicants need to demonstrate they have advanced learning when working with individuals, small groups and whole classes. Within the context of the standards, examples of advancing learning when taking whole classes must be without the presence of a qualified teacher. </a:t>
            </a:r>
          </a:p>
          <a:p>
            <a:endParaRPr lang="en-GB" sz="2300" dirty="0"/>
          </a:p>
          <a:p>
            <a:r>
              <a:rPr lang="en-GB" sz="2300" dirty="0"/>
              <a:t>The cost of the assessment is £350. </a:t>
            </a:r>
          </a:p>
        </p:txBody>
      </p:sp>
    </p:spTree>
    <p:extLst>
      <p:ext uri="{BB962C8B-B14F-4D97-AF65-F5344CB8AC3E}">
        <p14:creationId xmlns:p14="http://schemas.microsoft.com/office/powerpoint/2010/main" val="30618578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167</TotalTime>
  <Words>417</Words>
  <Application>Microsoft Office PowerPoint</Application>
  <PresentationFormat>Widescreen</PresentationFormat>
  <Paragraphs>28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PowerPoint Presentation</vt:lpstr>
      <vt:lpstr>How does the Level 5 link to HLTA?</vt:lpstr>
      <vt:lpstr>Standards</vt:lpstr>
      <vt:lpstr>How do I apply for HLTA status?</vt:lpstr>
      <vt:lpstr>What happens next?</vt:lpstr>
      <vt:lpstr>Essential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jew howes</dc:creator>
  <cp:lastModifiedBy>Pountney, Richard P</cp:lastModifiedBy>
  <cp:revision>4</cp:revision>
  <dcterms:created xsi:type="dcterms:W3CDTF">2025-04-23T13:08:59Z</dcterms:created>
  <dcterms:modified xsi:type="dcterms:W3CDTF">2026-01-28T18:36:21Z</dcterms:modified>
</cp:coreProperties>
</file>